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0"/>
  </p:notesMasterIdLst>
  <p:sldIdLst>
    <p:sldId id="256" r:id="rId2"/>
    <p:sldId id="266" r:id="rId3"/>
    <p:sldId id="267" r:id="rId4"/>
    <p:sldId id="274" r:id="rId5"/>
    <p:sldId id="275" r:id="rId6"/>
    <p:sldId id="276" r:id="rId7"/>
    <p:sldId id="269" r:id="rId8"/>
    <p:sldId id="273" r:id="rId9"/>
  </p:sldIdLst>
  <p:sldSz cx="9144000" cy="5143500" type="screen16x9"/>
  <p:notesSz cx="6797675" cy="9926638"/>
  <p:embeddedFontLst>
    <p:embeddedFont>
      <p:font typeface="Roboto Condensed" charset="0"/>
      <p:regular r:id="rId11"/>
      <p:bold r:id="rId12"/>
      <p:italic r:id="rId13"/>
      <p:boldItalic r:id="rId14"/>
    </p:embeddedFont>
    <p:embeddedFont>
      <p:font typeface="Exo 2" charset="-52"/>
      <p:regular r:id="rId15"/>
      <p:bold r:id="rId16"/>
      <p:italic r:id="rId17"/>
      <p:boldItalic r:id="rId18"/>
    </p:embeddedFont>
    <p:embeddedFont>
      <p:font typeface="Exo 2.0" charset="0"/>
      <p:regular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Roboto Condensed Light" charset="0"/>
      <p:regular r:id="rId24"/>
      <p:bold r:id="rId25"/>
      <p:italic r:id="rId26"/>
      <p:boldItalic r:id="rId27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E21AA"/>
    <a:srgbClr val="1B3A6E"/>
    <a:srgbClr val="263248"/>
    <a:srgbClr val="0D0D50"/>
    <a:srgbClr val="143CE6"/>
    <a:srgbClr val="92A8C8"/>
    <a:srgbClr val="C7D3E6"/>
    <a:srgbClr val="F33B81"/>
  </p:clrMru>
</p:presentationPr>
</file>

<file path=ppt/tableStyles.xml><?xml version="1.0" encoding="utf-8"?>
<a:tblStyleLst xmlns:a="http://schemas.openxmlformats.org/drawingml/2006/main" def="{155F2BBA-91D2-4336-A2E9-F97F6B8D2616}">
  <a:tblStyle styleId="{155F2BBA-91D2-4336-A2E9-F97F6B8D261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77281" autoAdjust="0"/>
  </p:normalViewPr>
  <p:slideViewPr>
    <p:cSldViewPr snapToGrid="0">
      <p:cViewPr varScale="1">
        <p:scale>
          <a:sx n="101" d="100"/>
          <a:sy n="101" d="100"/>
        </p:scale>
        <p:origin x="-162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custGeom>
            <a:avLst/>
            <a:gdLst>
              <a:gd name="T0" fmla="*/ 0 w 120000"/>
              <a:gd name="T1" fmla="*/ 0 h 120000"/>
              <a:gd name="T2" fmla="*/ 364839339 w 120000"/>
              <a:gd name="T3" fmla="*/ 0 h 120000"/>
              <a:gd name="T4" fmla="*/ 364839339 w 120000"/>
              <a:gd name="T5" fmla="*/ 115486624 h 120000"/>
              <a:gd name="T6" fmla="*/ 0 w 120000"/>
              <a:gd name="T7" fmla="*/ 115486624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 type="none" w="sm" len="sm"/>
            <a:tailEnd type="none" w="sm" len="sm"/>
          </a:ln>
        </p:spPr>
      </p:sp>
      <p:sp>
        <p:nvSpPr>
          <p:cNvPr id="4099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1pPr>
    <a:lvl2pPr marL="742950" lvl="1" indent="-2857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2pPr>
    <a:lvl3pPr marL="11430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3pPr>
    <a:lvl4pPr marL="16002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4pPr>
    <a:lvl5pPr marL="20574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0BF3F-806C-447C-80C1-2AD13CF6D8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(варіант 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>
            <a:extLst/>
          </p:cNvPr>
          <p:cNvSpPr/>
          <p:nvPr userDrawn="1"/>
        </p:nvSpPr>
        <p:spPr>
          <a:xfrm>
            <a:off x="0" y="4754563"/>
            <a:ext cx="9144000" cy="388937"/>
          </a:xfrm>
          <a:prstGeom prst="rect">
            <a:avLst/>
          </a:prstGeom>
          <a:solidFill>
            <a:srgbClr val="1B3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uk-UA"/>
          </a:p>
        </p:txBody>
      </p:sp>
      <p:grpSp>
        <p:nvGrpSpPr>
          <p:cNvPr id="7" name="Группа 1"/>
          <p:cNvGrpSpPr>
            <a:grpSpLocks/>
          </p:cNvGrpSpPr>
          <p:nvPr userDrawn="1"/>
        </p:nvGrpSpPr>
        <p:grpSpPr bwMode="auto">
          <a:xfrm>
            <a:off x="8212138" y="4425950"/>
            <a:ext cx="482600" cy="646113"/>
            <a:chOff x="8296291" y="4126103"/>
            <a:chExt cx="662832" cy="886727"/>
          </a:xfrm>
        </p:grpSpPr>
        <p:pic>
          <p:nvPicPr>
            <p:cNvPr id="9" name="Рисунок 8"/>
            <p:cNvPicPr>
              <a:picLocks noChangeAspect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296291" y="4126103"/>
              <a:ext cx="662832" cy="886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1"/>
            <p:cNvPicPr>
              <a:picLocks noChangeAspect="1"/>
            </p:cNvPicPr>
            <p:nvPr userDrawn="1"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69248" y="4191533"/>
              <a:ext cx="516917" cy="755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Box 12">
            <a:extLst/>
          </p:cNvPr>
          <p:cNvSpPr txBox="1"/>
          <p:nvPr userDrawn="1"/>
        </p:nvSpPr>
        <p:spPr>
          <a:xfrm>
            <a:off x="346075" y="4835525"/>
            <a:ext cx="7288213" cy="215900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uk-UA" sz="900" b="1" dirty="0">
                <a:solidFill>
                  <a:schemeClr val="bg1"/>
                </a:solidFill>
                <a:latin typeface="Exo 2" panose="00000500000000000000" pitchFamily="2" charset="-52"/>
              </a:rPr>
              <a:t>Національний технічний університет України «Київський політехнічний інститут імені Ігоря Сікорського»</a:t>
            </a:r>
            <a:endParaRPr lang="uk-UA" sz="900" dirty="0">
              <a:solidFill>
                <a:schemeClr val="bg1"/>
              </a:solidFill>
            </a:endParaRPr>
          </a:p>
        </p:txBody>
      </p:sp>
      <p:sp>
        <p:nvSpPr>
          <p:cNvPr id="5" name="Місце для тексту 8">
            <a:extLst/>
          </p:cNvPr>
          <p:cNvSpPr>
            <a:spLocks noGrp="1"/>
          </p:cNvSpPr>
          <p:nvPr>
            <p:ph type="body" sz="quarter" idx="11"/>
          </p:nvPr>
        </p:nvSpPr>
        <p:spPr>
          <a:xfrm>
            <a:off x="328415" y="323253"/>
            <a:ext cx="5513640" cy="706245"/>
          </a:xfrm>
        </p:spPr>
        <p:txBody>
          <a:bodyPr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1" cap="all" baseline="0">
                <a:solidFill>
                  <a:srgbClr val="1B3A6E"/>
                </a:solidFill>
                <a:latin typeface="Exo 2" panose="00000500000000000000" pitchFamily="2" charset="-52"/>
              </a:defRPr>
            </a:lvl1pPr>
          </a:lstStyle>
          <a:p>
            <a:pPr lvl="0"/>
            <a:r>
              <a:rPr lang="en-US" dirty="0"/>
              <a:t>Образец текста</a:t>
            </a:r>
          </a:p>
        </p:txBody>
      </p:sp>
      <p:sp>
        <p:nvSpPr>
          <p:cNvPr id="8" name="Місце для тексту 8">
            <a:extLst/>
          </p:cNvPr>
          <p:cNvSpPr>
            <a:spLocks noGrp="1"/>
          </p:cNvSpPr>
          <p:nvPr>
            <p:ph type="body" sz="quarter" idx="12"/>
          </p:nvPr>
        </p:nvSpPr>
        <p:spPr>
          <a:xfrm>
            <a:off x="334824" y="1040328"/>
            <a:ext cx="7417217" cy="311894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1B3A6E"/>
                </a:solidFill>
                <a:latin typeface="Exo 2" panose="00000500000000000000" pitchFamily="2" charset="-52"/>
              </a:defRPr>
            </a:lvl1pPr>
          </a:lstStyle>
          <a:p>
            <a:pPr lvl="0"/>
            <a:r>
              <a:rPr lang="en-US" dirty="0"/>
              <a:t>Образец текста</a:t>
            </a:r>
          </a:p>
        </p:txBody>
      </p:sp>
      <p:sp>
        <p:nvSpPr>
          <p:cNvPr id="10" name="Місце для тексту 8">
            <a:extLst/>
          </p:cNvPr>
          <p:cNvSpPr>
            <a:spLocks noGrp="1"/>
          </p:cNvSpPr>
          <p:nvPr>
            <p:ph type="body" sz="quarter" idx="13"/>
          </p:nvPr>
        </p:nvSpPr>
        <p:spPr>
          <a:xfrm>
            <a:off x="340162" y="1494332"/>
            <a:ext cx="7417217" cy="311894"/>
          </a:xfrm>
        </p:spPr>
        <p:txBody>
          <a:bodyPr>
            <a:normAutofit/>
          </a:bodyPr>
          <a:lstStyle>
            <a:lvl1pPr marL="0" indent="0">
              <a:buNone/>
              <a:defRPr sz="1400" b="0" baseline="0">
                <a:solidFill>
                  <a:schemeClr val="tx1"/>
                </a:solidFill>
                <a:latin typeface="Exo 2" panose="00000500000000000000" pitchFamily="2" charset="-52"/>
              </a:defRPr>
            </a:lvl1pPr>
          </a:lstStyle>
          <a:p>
            <a:pPr lvl="0"/>
            <a:r>
              <a:rPr lang="en-US" dirty="0"/>
              <a:t>Образец текста</a:t>
            </a:r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814388" y="392113"/>
            <a:ext cx="5257800" cy="76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02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814388" y="1327150"/>
            <a:ext cx="6132512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028" name="Google Shape;8;p1"/>
          <p:cNvSpPr txBox="1">
            <a:spLocks noGrp="1"/>
          </p:cNvSpPr>
          <p:nvPr>
            <p:ph type="sldNum" idx="12"/>
          </p:nvPr>
        </p:nvSpPr>
        <p:spPr bwMode="auto">
          <a:xfrm>
            <a:off x="7618413" y="4637088"/>
            <a:ext cx="14874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charset="0"/>
              <a:buNone/>
              <a:defRPr sz="1200" b="1">
                <a:solidFill>
                  <a:srgbClr val="FFFFFF"/>
                </a:solidFill>
                <a:latin typeface="Roboto Condensed" charset="0"/>
                <a:sym typeface="Roboto Condensed" charset="0"/>
              </a:defRPr>
            </a:lvl1pPr>
          </a:lstStyle>
          <a:p>
            <a:pPr>
              <a:defRPr/>
            </a:pPr>
            <a:fld id="{90E71266-485D-4005-8A12-4141439784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•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–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•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–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»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vstup.kpi" TargetMode="External"/><Relationship Id="rId7" Type="http://schemas.openxmlformats.org/officeDocument/2006/relationships/hyperlink" Target="https://facebook.com/pbf.kpi" TargetMode="External"/><Relationship Id="rId2" Type="http://schemas.openxmlformats.org/officeDocument/2006/relationships/hyperlink" Target="https://pk.kpi.u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bf.kpi.ua/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Заголовок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123" name="Рисунок 3" descr="Слайд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5913" y="123825"/>
            <a:ext cx="1044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013" y="1760538"/>
            <a:ext cx="1017587" cy="145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Box 1"/>
          <p:cNvSpPr txBox="1">
            <a:spLocks noChangeArrowheads="1"/>
          </p:cNvSpPr>
          <p:nvPr/>
        </p:nvSpPr>
        <p:spPr bwMode="auto">
          <a:xfrm>
            <a:off x="2338388" y="123825"/>
            <a:ext cx="5434012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altLang="uk-UA" sz="2800" b="1">
                <a:solidFill>
                  <a:srgbClr val="1B3A6E"/>
                </a:solidFill>
                <a:latin typeface="Exo 2"/>
              </a:rPr>
              <a:t>КПІ ім. Ігоря Сікорського</a:t>
            </a:r>
            <a:endParaRPr lang="en-US" altLang="uk-UA" sz="2800" b="1">
              <a:solidFill>
                <a:srgbClr val="1B3A6E"/>
              </a:solidFill>
              <a:latin typeface="Exo 2"/>
            </a:endParaRPr>
          </a:p>
          <a:p>
            <a:r>
              <a:rPr lang="uk-UA" altLang="uk-UA" sz="2800" b="1">
                <a:solidFill>
                  <a:srgbClr val="1B3A6E"/>
                </a:solidFill>
                <a:latin typeface="Exo 2"/>
              </a:rPr>
              <a:t>Приладобудівний факультет</a:t>
            </a:r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3884613" y="3213100"/>
            <a:ext cx="49053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>
                <a:solidFill>
                  <a:srgbClr val="0E21AA"/>
                </a:solidFill>
              </a:rPr>
              <a:t>Комп’ютерно-інтегровані оптичні та навігаційні системи</a:t>
            </a:r>
            <a:endParaRPr lang="ru-RU" sz="3200">
              <a:solidFill>
                <a:srgbClr val="0E21AA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1814513" y="15875"/>
            <a:ext cx="5513387" cy="706438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uk-UA" cap="none" smtClean="0">
                <a:latin typeface="Exo 2"/>
                <a:cs typeface="Arial" charset="0"/>
              </a:rPr>
              <a:t>СИСТЕМИ ОРІЄНТАЦІЇ І НАВІГАЦІЇ</a:t>
            </a:r>
          </a:p>
        </p:txBody>
      </p:sp>
      <p:sp>
        <p:nvSpPr>
          <p:cNvPr id="6146" name="TextBox 7"/>
          <p:cNvSpPr txBox="1">
            <a:spLocks noChangeArrowheads="1"/>
          </p:cNvSpPr>
          <p:nvPr/>
        </p:nvSpPr>
        <p:spPr bwMode="auto">
          <a:xfrm>
            <a:off x="93663" y="4757738"/>
            <a:ext cx="6356350" cy="369887"/>
          </a:xfrm>
          <a:prstGeom prst="rect">
            <a:avLst/>
          </a:prstGeom>
          <a:solidFill>
            <a:srgbClr val="1B3A6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900" b="1">
                <a:solidFill>
                  <a:schemeClr val="bg1"/>
                </a:solidFill>
                <a:latin typeface="Exo 2.0"/>
              </a:rPr>
              <a:t>Приладобудівний факультет</a:t>
            </a:r>
          </a:p>
          <a:p>
            <a:r>
              <a:rPr lang="uk-UA" sz="900" b="1">
                <a:solidFill>
                  <a:schemeClr val="bg1"/>
                </a:solidFill>
                <a:latin typeface="Exo 2.0"/>
              </a:rPr>
              <a:t>Національний технічний університет України «Київський політехнічний інститут імені Ігоря Сікорського»</a:t>
            </a:r>
            <a:endParaRPr lang="en-US" sz="900" b="1">
              <a:solidFill>
                <a:schemeClr val="bg1"/>
              </a:solidFill>
              <a:latin typeface="Exo 2.0"/>
            </a:endParaRPr>
          </a:p>
        </p:txBody>
      </p:sp>
      <p:pic>
        <p:nvPicPr>
          <p:cNvPr id="6147" name="Рисунок 1"/>
          <p:cNvPicPr>
            <a:picLocks noChangeAspect="1"/>
          </p:cNvPicPr>
          <p:nvPr/>
        </p:nvPicPr>
        <p:blipFill>
          <a:blip r:embed="rId2"/>
          <a:srcRect l="18900" t="10844" r="20700" b="6133"/>
          <a:stretch>
            <a:fillRect/>
          </a:stretch>
        </p:blipFill>
        <p:spPr bwMode="auto">
          <a:xfrm>
            <a:off x="0" y="647700"/>
            <a:ext cx="3884613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Рисунок 7"/>
          <p:cNvPicPr>
            <a:picLocks noChangeAspect="1"/>
          </p:cNvPicPr>
          <p:nvPr/>
        </p:nvPicPr>
        <p:blipFill>
          <a:blip r:embed="rId3"/>
          <a:srcRect t="27776" b="17696"/>
          <a:stretch>
            <a:fillRect/>
          </a:stretch>
        </p:blipFill>
        <p:spPr bwMode="auto">
          <a:xfrm>
            <a:off x="4148138" y="647700"/>
            <a:ext cx="4995862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2674938"/>
            <a:ext cx="2963863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1"/>
          <p:cNvSpPr txBox="1">
            <a:spLocks noChangeArrowheads="1"/>
          </p:cNvSpPr>
          <p:nvPr/>
        </p:nvSpPr>
        <p:spPr bwMode="auto">
          <a:xfrm>
            <a:off x="0" y="3846513"/>
            <a:ext cx="52578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/>
              <a:t>Інерціальні (без зв’язку із зовнішніми джерелами інформації) </a:t>
            </a:r>
          </a:p>
          <a:p>
            <a:r>
              <a:rPr lang="uk-UA"/>
              <a:t>та супутникові системи для керування різноманітними об’єктами</a:t>
            </a:r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2708275" y="76200"/>
            <a:ext cx="3727450" cy="706438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uk-UA" cap="none" smtClean="0">
                <a:latin typeface="Exo 2"/>
                <a:cs typeface="Arial" charset="0"/>
              </a:rPr>
              <a:t>СИСТЕМИ СТАБІЛІЗАЦІЇ</a:t>
            </a:r>
          </a:p>
        </p:txBody>
      </p:sp>
      <p:sp>
        <p:nvSpPr>
          <p:cNvPr id="7170" name="TextBox 7"/>
          <p:cNvSpPr txBox="1">
            <a:spLocks noChangeArrowheads="1"/>
          </p:cNvSpPr>
          <p:nvPr/>
        </p:nvSpPr>
        <p:spPr bwMode="auto">
          <a:xfrm>
            <a:off x="93663" y="4757738"/>
            <a:ext cx="6356350" cy="369887"/>
          </a:xfrm>
          <a:prstGeom prst="rect">
            <a:avLst/>
          </a:prstGeom>
          <a:solidFill>
            <a:srgbClr val="1B3A6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900" b="1">
                <a:solidFill>
                  <a:schemeClr val="bg1"/>
                </a:solidFill>
                <a:latin typeface="Exo 2.0"/>
              </a:rPr>
              <a:t>Приладобудівний факультет</a:t>
            </a:r>
          </a:p>
          <a:p>
            <a:r>
              <a:rPr lang="uk-UA" sz="900" b="1">
                <a:solidFill>
                  <a:schemeClr val="bg1"/>
                </a:solidFill>
                <a:latin typeface="Exo 2.0"/>
              </a:rPr>
              <a:t>Національний технічний університет України «Київський політехнічний інститут імені Ігоря Сікорського»</a:t>
            </a:r>
            <a:endParaRPr lang="en-US" sz="900" b="1">
              <a:solidFill>
                <a:schemeClr val="bg1"/>
              </a:solidFill>
              <a:latin typeface="Exo 2.0"/>
            </a:endParaRPr>
          </a:p>
        </p:txBody>
      </p:sp>
      <p:pic>
        <p:nvPicPr>
          <p:cNvPr id="7171" name="Рисунок 7"/>
          <p:cNvPicPr>
            <a:picLocks noChangeAspect="1"/>
          </p:cNvPicPr>
          <p:nvPr/>
        </p:nvPicPr>
        <p:blipFill>
          <a:blip r:embed="rId2"/>
          <a:srcRect l="3021" t="-174" b="13948"/>
          <a:stretch>
            <a:fillRect/>
          </a:stretch>
        </p:blipFill>
        <p:spPr bwMode="auto">
          <a:xfrm>
            <a:off x="2633663" y="628650"/>
            <a:ext cx="3944937" cy="22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Рисунок 8"/>
          <p:cNvPicPr>
            <a:picLocks noChangeAspect="1"/>
          </p:cNvPicPr>
          <p:nvPr/>
        </p:nvPicPr>
        <p:blipFill>
          <a:blip r:embed="rId3"/>
          <a:srcRect t="5139" b="2995"/>
          <a:stretch>
            <a:fillRect/>
          </a:stretch>
        </p:blipFill>
        <p:spPr bwMode="auto">
          <a:xfrm>
            <a:off x="2774950" y="2589213"/>
            <a:ext cx="2416175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Box 1"/>
          <p:cNvSpPr txBox="1">
            <a:spLocks noChangeArrowheads="1"/>
          </p:cNvSpPr>
          <p:nvPr/>
        </p:nvSpPr>
        <p:spPr bwMode="auto">
          <a:xfrm>
            <a:off x="5457825" y="3838575"/>
            <a:ext cx="36861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/>
              <a:t>Системи стабілізації для камер, </a:t>
            </a:r>
          </a:p>
          <a:p>
            <a:r>
              <a:rPr lang="uk-UA"/>
              <a:t>транспортних засобів, кораблів та роботів</a:t>
            </a:r>
          </a:p>
        </p:txBody>
      </p:sp>
      <p:pic>
        <p:nvPicPr>
          <p:cNvPr id="7174" name="Рисунок 10"/>
          <p:cNvPicPr>
            <a:picLocks noChangeAspect="1"/>
          </p:cNvPicPr>
          <p:nvPr/>
        </p:nvPicPr>
        <p:blipFill>
          <a:blip r:embed="rId4"/>
          <a:srcRect l="15842" t="9715" r="19049" b="5846"/>
          <a:stretch>
            <a:fillRect/>
          </a:stretch>
        </p:blipFill>
        <p:spPr bwMode="auto">
          <a:xfrm>
            <a:off x="6330950" y="1784350"/>
            <a:ext cx="27940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28650"/>
            <a:ext cx="2774950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27288" y="0"/>
            <a:ext cx="4289425" cy="706438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uk-UA" cap="none" smtClean="0">
                <a:latin typeface="Exo 2"/>
                <a:cs typeface="Arial" charset="0"/>
              </a:rPr>
              <a:t>РОБОТИ НАШИХ СТУДЕНТІВ</a:t>
            </a:r>
          </a:p>
        </p:txBody>
      </p:sp>
      <p:pic>
        <p:nvPicPr>
          <p:cNvPr id="8194" name="Рисунок 5"/>
          <p:cNvPicPr>
            <a:picLocks noChangeAspect="1"/>
          </p:cNvPicPr>
          <p:nvPr/>
        </p:nvPicPr>
        <p:blipFill>
          <a:blip r:embed="rId2"/>
          <a:srcRect t="16855" r="11537"/>
          <a:stretch>
            <a:fillRect/>
          </a:stretch>
        </p:blipFill>
        <p:spPr bwMode="auto">
          <a:xfrm>
            <a:off x="7938" y="2332038"/>
            <a:ext cx="1949450" cy="244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Рисунок 4"/>
          <p:cNvPicPr>
            <a:picLocks noChangeAspect="1"/>
          </p:cNvPicPr>
          <p:nvPr/>
        </p:nvPicPr>
        <p:blipFill>
          <a:blip r:embed="rId3"/>
          <a:srcRect l="11446" t="27547" r="4118" b="6038"/>
          <a:stretch>
            <a:fillRect/>
          </a:stretch>
        </p:blipFill>
        <p:spPr bwMode="auto">
          <a:xfrm>
            <a:off x="0" y="566738"/>
            <a:ext cx="41148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Рисунок 6"/>
          <p:cNvPicPr>
            <a:picLocks noChangeAspect="1"/>
          </p:cNvPicPr>
          <p:nvPr/>
        </p:nvPicPr>
        <p:blipFill>
          <a:blip r:embed="rId4"/>
          <a:srcRect l="20752" t="35741" r="23097" b="12222"/>
          <a:stretch>
            <a:fillRect/>
          </a:stretch>
        </p:blipFill>
        <p:spPr bwMode="auto">
          <a:xfrm>
            <a:off x="1957388" y="2352675"/>
            <a:ext cx="409892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Рисунок 7"/>
          <p:cNvPicPr>
            <a:picLocks noChangeAspect="1"/>
          </p:cNvPicPr>
          <p:nvPr/>
        </p:nvPicPr>
        <p:blipFill>
          <a:blip r:embed="rId5"/>
          <a:srcRect l="29259" t="21005" r="15999" b="23019"/>
          <a:stretch>
            <a:fillRect/>
          </a:stretch>
        </p:blipFill>
        <p:spPr bwMode="auto">
          <a:xfrm>
            <a:off x="4114800" y="566738"/>
            <a:ext cx="1671638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Рисунок 8"/>
          <p:cNvPicPr>
            <a:picLocks noChangeAspect="1"/>
          </p:cNvPicPr>
          <p:nvPr/>
        </p:nvPicPr>
        <p:blipFill>
          <a:blip r:embed="rId6"/>
          <a:srcRect t="8148" r="14166"/>
          <a:stretch>
            <a:fillRect/>
          </a:stretch>
        </p:blipFill>
        <p:spPr bwMode="auto">
          <a:xfrm>
            <a:off x="6056313" y="2959100"/>
            <a:ext cx="21590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Рисунок 9"/>
          <p:cNvPicPr>
            <a:picLocks noChangeAspect="1"/>
          </p:cNvPicPr>
          <p:nvPr/>
        </p:nvPicPr>
        <p:blipFill>
          <a:blip r:embed="rId7"/>
          <a:srcRect l="33022" t="47525" r="26979" b="15366"/>
          <a:stretch>
            <a:fillRect/>
          </a:stretch>
        </p:blipFill>
        <p:spPr bwMode="auto">
          <a:xfrm>
            <a:off x="5778500" y="566738"/>
            <a:ext cx="3357563" cy="24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35300" y="-77788"/>
            <a:ext cx="3073400" cy="706438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uk-UA" cap="none" smtClean="0">
                <a:latin typeface="Exo 2"/>
                <a:cs typeface="Arial" charset="0"/>
              </a:rPr>
              <a:t>ОПТИЧНІ СИСТЕМИ</a:t>
            </a:r>
          </a:p>
        </p:txBody>
      </p:sp>
      <p:pic>
        <p:nvPicPr>
          <p:cNvPr id="9218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8550" y="138113"/>
            <a:ext cx="2735263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Сборка3">
            <a:hlinkClick r:id="" action="ppaction://media"/>
          </p:cNvPr>
          <p:cNvPicPr>
            <a:picLocks noChangeAspect="1"/>
          </p:cNvPicPr>
          <p:nvPr/>
        </p:nvPicPr>
        <p:blipFill>
          <a:blip r:embed="rId3"/>
          <a:srcRect l="39854" t="8781" r="3185" b="9383"/>
          <a:stretch>
            <a:fillRect/>
          </a:stretch>
        </p:blipFill>
        <p:spPr bwMode="auto">
          <a:xfrm>
            <a:off x="4754563" y="2433638"/>
            <a:ext cx="2846387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650" y="2309813"/>
            <a:ext cx="3471863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5">
            <a:lum bright="22000"/>
          </a:blip>
          <a:srcRect/>
          <a:stretch>
            <a:fillRect/>
          </a:stretch>
        </p:blipFill>
        <p:spPr bwMode="auto">
          <a:xfrm>
            <a:off x="1384300" y="409575"/>
            <a:ext cx="3894138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Прямоугольник 4"/>
          <p:cNvSpPr>
            <a:spLocks noChangeArrowheads="1"/>
          </p:cNvSpPr>
          <p:nvPr/>
        </p:nvSpPr>
        <p:spPr bwMode="auto">
          <a:xfrm>
            <a:off x="346075" y="1346200"/>
            <a:ext cx="84518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68288" algn="just"/>
            <a:r>
              <a:rPr lang="uk-UA">
                <a:solidFill>
                  <a:srgbClr val="006600"/>
                </a:solidFill>
                <a:latin typeface="Calibri" pitchFamily="34" charset="0"/>
              </a:rPr>
              <a:t>Оптичний промінь може переносити величезну кількість інформації з максимально можливою швидкістю. Ось чому оптика та </a:t>
            </a:r>
            <a:r>
              <a:rPr lang="uk-UA" b="1">
                <a:solidFill>
                  <a:srgbClr val="006600"/>
                </a:solidFill>
                <a:latin typeface="Calibri" pitchFamily="34" charset="0"/>
              </a:rPr>
              <a:t>фотоніка</a:t>
            </a:r>
            <a:r>
              <a:rPr lang="uk-UA">
                <a:solidFill>
                  <a:srgbClr val="006600"/>
                </a:solidFill>
                <a:latin typeface="Calibri" pitchFamily="34" charset="0"/>
              </a:rPr>
              <a:t> стає майбутнім комп'ютерної техніки, комп'ютерних мереж,  штучних нейронних мереж та новітніх безконтактних сенсорів для медицини, промисловості та безпеки.</a:t>
            </a:r>
          </a:p>
          <a:p>
            <a:pPr indent="268288" algn="just"/>
            <a:endParaRPr lang="uk-UA" sz="1000">
              <a:solidFill>
                <a:srgbClr val="0000FF"/>
              </a:solidFill>
              <a:latin typeface="Calibri" pitchFamily="34" charset="0"/>
            </a:endParaRPr>
          </a:p>
          <a:p>
            <a:pPr indent="268288" algn="just"/>
            <a:r>
              <a:rPr lang="uk-UA">
                <a:solidFill>
                  <a:srgbClr val="0000FF"/>
                </a:solidFill>
                <a:latin typeface="Calibri" pitchFamily="34" charset="0"/>
              </a:rPr>
              <a:t>На кафедрі успішно виконуються програми подвійної </a:t>
            </a:r>
            <a:r>
              <a:rPr lang="uk-UA" u="sng">
                <a:solidFill>
                  <a:srgbClr val="0000FF"/>
                </a:solidFill>
                <a:latin typeface="Calibri" pitchFamily="34" charset="0"/>
              </a:rPr>
              <a:t>франко-української</a:t>
            </a:r>
            <a:r>
              <a:rPr lang="uk-UA">
                <a:solidFill>
                  <a:srgbClr val="0000FF"/>
                </a:solidFill>
                <a:latin typeface="Calibri" pitchFamily="34" charset="0"/>
              </a:rPr>
              <a:t> підготовки. Згідно з ним найкращі бакалаври, магістри та доктора філософії частину терміну навчання проходять у Вищий Інженерній школі Ліона, м. Ліон (Франція) або в  Університеті м. Леман (Франція). Усі витрати на навчання, включаючи проїзд та проживання прокривається фондами Європейського союзу. </a:t>
            </a:r>
          </a:p>
          <a:p>
            <a:pPr indent="268288" algn="just"/>
            <a:endParaRPr lang="uk-UA" sz="1000">
              <a:solidFill>
                <a:srgbClr val="0000FF"/>
              </a:solidFill>
              <a:latin typeface="Calibri" pitchFamily="34" charset="0"/>
            </a:endParaRPr>
          </a:p>
          <a:p>
            <a:pPr indent="268288" algn="just"/>
            <a:r>
              <a:rPr lang="uk-UA">
                <a:solidFill>
                  <a:srgbClr val="0000FF"/>
                </a:solidFill>
                <a:latin typeface="Calibri" pitchFamily="34" charset="0"/>
              </a:rPr>
              <a:t>Студенти мають можливість відвідувати наукові конференції у США, Китаї та країнах Європи за рахунок фондів міжнародних та європейських оптичних товариств.</a:t>
            </a:r>
          </a:p>
          <a:p>
            <a:pPr indent="268288" algn="just"/>
            <a:endParaRPr lang="uk-UA" sz="1000">
              <a:solidFill>
                <a:srgbClr val="0000FF"/>
              </a:solidFill>
              <a:latin typeface="Calibri" pitchFamily="34" charset="0"/>
            </a:endParaRPr>
          </a:p>
          <a:p>
            <a:pPr indent="268288" algn="just"/>
            <a:r>
              <a:rPr lang="uk-UA">
                <a:solidFill>
                  <a:srgbClr val="CC0099"/>
                </a:solidFill>
                <a:latin typeface="Calibri" pitchFamily="34" charset="0"/>
              </a:rPr>
              <a:t>Згідно з статистичними даними збірника </a:t>
            </a:r>
            <a:r>
              <a:rPr lang="en-US">
                <a:solidFill>
                  <a:srgbClr val="CC0099"/>
                </a:solidFill>
                <a:latin typeface="Calibri" pitchFamily="34" charset="0"/>
              </a:rPr>
              <a:t>SPIE Global Salary Report 2020, </a:t>
            </a:r>
            <a:r>
              <a:rPr lang="uk-UA">
                <a:solidFill>
                  <a:srgbClr val="CC0099"/>
                </a:solidFill>
                <a:latin typeface="Calibri" pitchFamily="34" charset="0"/>
              </a:rPr>
              <a:t>середня заробітна плата інженерів – оптиків становить </a:t>
            </a:r>
            <a:r>
              <a:rPr lang="uk-UA" b="1">
                <a:solidFill>
                  <a:srgbClr val="CC0099"/>
                </a:solidFill>
                <a:latin typeface="Calibri" pitchFamily="34" charset="0"/>
              </a:rPr>
              <a:t>≈  91 000 $/рік </a:t>
            </a:r>
            <a:endParaRPr lang="uk-UA" sz="800">
              <a:solidFill>
                <a:srgbClr val="CC0099"/>
              </a:solidFill>
              <a:latin typeface="Calibri" pitchFamily="34" charset="0"/>
            </a:endParaRPr>
          </a:p>
        </p:txBody>
      </p:sp>
      <p:sp>
        <p:nvSpPr>
          <p:cNvPr id="6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0788" y="166688"/>
            <a:ext cx="4162425" cy="706437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uk-UA" cap="none" smtClean="0">
                <a:latin typeface="Exo 2"/>
                <a:cs typeface="Arial" charset="0"/>
              </a:rPr>
              <a:t>МІЖНАРОДНЕ ВИЗНАННЯ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>
            <a:spLocks noGrp="1"/>
          </p:cNvSpPr>
          <p:nvPr>
            <p:ph type="body" sz="quarter" idx="11"/>
          </p:nvPr>
        </p:nvSpPr>
        <p:spPr>
          <a:xfrm>
            <a:off x="1897063" y="2854325"/>
            <a:ext cx="6608762" cy="1668463"/>
          </a:xfrm>
        </p:spPr>
        <p:txBody>
          <a:bodyPr/>
          <a:lstStyle/>
          <a:p>
            <a:pPr marL="76200" eaLnBrk="1" hangingPunct="1">
              <a:lnSpc>
                <a:spcPct val="65000"/>
              </a:lnSpc>
              <a:spcBef>
                <a:spcPct val="0"/>
              </a:spcBef>
              <a:buClr>
                <a:srgbClr val="C7D3E6"/>
              </a:buClr>
            </a:pPr>
            <a:r>
              <a:rPr lang="uk-UA" sz="1300" cap="none" smtClean="0">
                <a:solidFill>
                  <a:srgbClr val="263248"/>
                </a:solidFill>
                <a:latin typeface="Exo 2.0"/>
                <a:cs typeface="Arial" charset="0"/>
                <a:sym typeface="Roboto Condensed Light"/>
              </a:rPr>
              <a:t>Перелік факультетів, інститутів, спеціальності, освітні програми, розклад роботи, телефони гарячих ліній, документи для вступу, ключові дати та багато іншого можна знайти на сайті приймальної комісії:</a:t>
            </a:r>
          </a:p>
          <a:p>
            <a:pPr marL="76200" eaLnBrk="1" hangingPunct="1">
              <a:lnSpc>
                <a:spcPct val="65000"/>
              </a:lnSpc>
              <a:spcBef>
                <a:spcPct val="0"/>
              </a:spcBef>
              <a:buClr>
                <a:srgbClr val="C7D3E6"/>
              </a:buClr>
            </a:pPr>
            <a:r>
              <a:rPr lang="en-US" sz="1300" cap="none" smtClean="0">
                <a:solidFill>
                  <a:srgbClr val="263248"/>
                </a:solidFill>
                <a:latin typeface="Exo 2.0"/>
                <a:cs typeface="Arial" charset="0"/>
                <a:sym typeface="Roboto Condensed Light"/>
                <a:hlinkClick r:id="rId2"/>
              </a:rPr>
              <a:t>PK.KPI.UA/</a:t>
            </a:r>
            <a:endParaRPr lang="uk-UA" sz="1300" cap="none" smtClean="0">
              <a:solidFill>
                <a:srgbClr val="263248"/>
              </a:solidFill>
              <a:latin typeface="Exo 2.0"/>
              <a:cs typeface="Arial" charset="0"/>
              <a:sym typeface="Roboto Condensed Light"/>
            </a:endParaRPr>
          </a:p>
          <a:p>
            <a:pPr marL="76200" eaLnBrk="1" hangingPunct="1">
              <a:lnSpc>
                <a:spcPct val="65000"/>
              </a:lnSpc>
              <a:spcBef>
                <a:spcPct val="0"/>
              </a:spcBef>
              <a:buClr>
                <a:srgbClr val="C7D3E6"/>
              </a:buClr>
            </a:pPr>
            <a:endParaRPr lang="uk-UA" sz="1300" cap="none" smtClean="0">
              <a:solidFill>
                <a:srgbClr val="263248"/>
              </a:solidFill>
              <a:latin typeface="Exo 2.0"/>
              <a:cs typeface="Arial" charset="0"/>
              <a:sym typeface="Roboto Condensed Light"/>
            </a:endParaRPr>
          </a:p>
          <a:p>
            <a:pPr marL="76200">
              <a:lnSpc>
                <a:spcPct val="65000"/>
              </a:lnSpc>
              <a:spcBef>
                <a:spcPts val="600"/>
              </a:spcBef>
              <a:buClr>
                <a:srgbClr val="C7D3E6"/>
              </a:buClr>
              <a:buSzPts val="2400"/>
            </a:pPr>
            <a:r>
              <a:rPr lang="uk-UA" sz="1300" cap="none" smtClean="0">
                <a:solidFill>
                  <a:srgbClr val="263248"/>
                </a:solidFill>
                <a:latin typeface="Exo 2.0"/>
                <a:cs typeface="Arial" charset="0"/>
                <a:sym typeface="Roboto Condensed Light"/>
              </a:rPr>
              <a:t>Усі актуальні новини від КПІ та МОН, список каналів для абітурієнтів в телеграм від кожного факультету та інституту, чати, знайомства, можливість поставити будь-яке запитання. Усе це на каналі абітурієнтів в телеграм:</a:t>
            </a:r>
          </a:p>
          <a:p>
            <a:pPr marL="76200">
              <a:lnSpc>
                <a:spcPct val="65000"/>
              </a:lnSpc>
              <a:spcBef>
                <a:spcPts val="600"/>
              </a:spcBef>
              <a:buClr>
                <a:srgbClr val="C7D3E6"/>
              </a:buClr>
              <a:buSzPts val="2400"/>
            </a:pPr>
            <a:r>
              <a:rPr lang="en-US" sz="1300" cap="none" smtClean="0">
                <a:solidFill>
                  <a:srgbClr val="263248"/>
                </a:solidFill>
                <a:latin typeface="Exo 2.0"/>
                <a:cs typeface="Arial" charset="0"/>
                <a:sym typeface="Roboto Condensed Light"/>
                <a:hlinkClick r:id="rId3"/>
              </a:rPr>
              <a:t>T.ME/VSTUP</a:t>
            </a:r>
            <a:r>
              <a:rPr lang="uk-UA" sz="1300" cap="none" smtClean="0">
                <a:solidFill>
                  <a:srgbClr val="263248"/>
                </a:solidFill>
                <a:latin typeface="Exo 2.0"/>
                <a:cs typeface="Arial" charset="0"/>
                <a:sym typeface="Roboto Condensed Light"/>
                <a:hlinkClick r:id="rId3"/>
              </a:rPr>
              <a:t>.</a:t>
            </a:r>
            <a:r>
              <a:rPr lang="en-US" sz="1300" cap="none" smtClean="0">
                <a:solidFill>
                  <a:srgbClr val="263248"/>
                </a:solidFill>
                <a:latin typeface="Exo 2.0"/>
                <a:cs typeface="Arial" charset="0"/>
                <a:sym typeface="Roboto Condensed Light"/>
                <a:hlinkClick r:id="rId3"/>
              </a:rPr>
              <a:t>KPI</a:t>
            </a:r>
            <a:endParaRPr lang="uk-UA" sz="1300" cap="none" smtClean="0">
              <a:solidFill>
                <a:srgbClr val="263248"/>
              </a:solidFill>
              <a:latin typeface="Exo 2.0"/>
              <a:cs typeface="Arial" charset="0"/>
              <a:sym typeface="Roboto Condensed Light"/>
            </a:endParaRPr>
          </a:p>
        </p:txBody>
      </p:sp>
      <p:sp>
        <p:nvSpPr>
          <p:cNvPr id="11266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281988" y="4787900"/>
            <a:ext cx="862012" cy="215900"/>
          </a:xfrm>
          <a:noFill/>
        </p:spPr>
        <p:txBody>
          <a:bodyPr/>
          <a:lstStyle/>
          <a:p>
            <a:fld id="{DC2A4AE8-A600-4181-8222-15B454606F44}" type="slidenum">
              <a:rPr lang="ru-RU" smtClean="0">
                <a:latin typeface="Exo 2.0"/>
                <a:sym typeface="Roboto Condensed"/>
              </a:rPr>
              <a:pPr/>
              <a:t>7</a:t>
            </a:fld>
            <a:endParaRPr lang="ru-RU" smtClean="0">
              <a:latin typeface="Exo 2.0"/>
              <a:sym typeface="Roboto Condensed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275" y="2795588"/>
            <a:ext cx="9540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Текст 2"/>
          <p:cNvSpPr txBox="1">
            <a:spLocks/>
          </p:cNvSpPr>
          <p:nvPr/>
        </p:nvSpPr>
        <p:spPr bwMode="auto">
          <a:xfrm>
            <a:off x="2173288" y="339725"/>
            <a:ext cx="6234112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 marL="76200">
              <a:spcBef>
                <a:spcPts val="600"/>
              </a:spcBef>
              <a:buClr>
                <a:srgbClr val="C7D3E6"/>
              </a:buClr>
              <a:buSzPts val="2400"/>
            </a:pPr>
            <a:endParaRPr lang="uk-UA" sz="1800">
              <a:solidFill>
                <a:srgbClr val="FF0000"/>
              </a:solidFill>
              <a:latin typeface="Exo 2.0"/>
              <a:sym typeface="Roboto Condensed Ligh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rcRect t="4335"/>
          <a:stretch>
            <a:fillRect/>
          </a:stretch>
        </p:blipFill>
        <p:spPr bwMode="auto">
          <a:xfrm>
            <a:off x="444500" y="3768725"/>
            <a:ext cx="954088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Текст 5"/>
          <p:cNvSpPr txBox="1">
            <a:spLocks noGrp="1"/>
          </p:cNvSpPr>
          <p:nvPr>
            <p:ph type="body" sz="quarter" idx="12"/>
          </p:nvPr>
        </p:nvSpPr>
        <p:spPr>
          <a:xfrm>
            <a:off x="254000" y="87313"/>
            <a:ext cx="8618538" cy="311150"/>
          </a:xfrm>
        </p:spPr>
        <p:txBody>
          <a:bodyPr/>
          <a:lstStyle/>
          <a:p>
            <a:pPr algn="ctr"/>
            <a:r>
              <a:rPr lang="uk-UA" sz="2400" smtClean="0">
                <a:solidFill>
                  <a:srgbClr val="1F293C"/>
                </a:solidFill>
                <a:latin typeface="Exo 2.0"/>
                <a:cs typeface="Arial" charset="0"/>
                <a:sym typeface="Roboto Condensed"/>
              </a:rPr>
              <a:t>КОНТАКТНА ІНФОРМАЦІЯ</a:t>
            </a:r>
            <a:r>
              <a:rPr lang="uk-UA" sz="2400" smtClean="0">
                <a:solidFill>
                  <a:srgbClr val="1F293C"/>
                </a:solidFill>
                <a:latin typeface="Arial" charset="0"/>
                <a:cs typeface="Arial" charset="0"/>
                <a:sym typeface="Roboto Condensed"/>
              </a:rPr>
              <a:t> ПБФ</a:t>
            </a:r>
            <a:endParaRPr lang="ru-RU" sz="2400" smtClean="0">
              <a:solidFill>
                <a:srgbClr val="1F293C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2425" y="4787900"/>
            <a:ext cx="6307138" cy="285750"/>
          </a:xfrm>
          <a:prstGeom prst="rect">
            <a:avLst/>
          </a:prstGeom>
          <a:solidFill>
            <a:srgbClr val="1B3A6E"/>
          </a:solidFill>
          <a:ln>
            <a:solidFill>
              <a:srgbClr val="1B3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72" name="TextBox 12"/>
          <p:cNvSpPr txBox="1">
            <a:spLocks noChangeArrowheads="1"/>
          </p:cNvSpPr>
          <p:nvPr/>
        </p:nvSpPr>
        <p:spPr bwMode="auto">
          <a:xfrm>
            <a:off x="93663" y="4757738"/>
            <a:ext cx="6356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900" b="1">
                <a:solidFill>
                  <a:schemeClr val="bg1"/>
                </a:solidFill>
                <a:latin typeface="Exo 2.0"/>
              </a:rPr>
              <a:t>Приладобудівний факультет</a:t>
            </a:r>
          </a:p>
          <a:p>
            <a:r>
              <a:rPr lang="uk-UA" sz="900" b="1">
                <a:solidFill>
                  <a:schemeClr val="bg1"/>
                </a:solidFill>
                <a:latin typeface="Exo 2.0"/>
              </a:rPr>
              <a:t>Національний технічний університет України «Київський політехнічний інститут імені Ігоря Сікорського»</a:t>
            </a:r>
            <a:endParaRPr lang="en-US" sz="900" b="1">
              <a:solidFill>
                <a:schemeClr val="bg1"/>
              </a:solidFill>
              <a:latin typeface="Exo 2.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0688" y="1843088"/>
            <a:ext cx="95408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Прямокутник 1"/>
          <p:cNvSpPr>
            <a:spLocks noChangeArrowheads="1"/>
          </p:cNvSpPr>
          <p:nvPr/>
        </p:nvSpPr>
        <p:spPr bwMode="auto">
          <a:xfrm>
            <a:off x="1985963" y="1466850"/>
            <a:ext cx="7042150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7D3E6"/>
              </a:buClr>
              <a:buSzPts val="2400"/>
            </a:pPr>
            <a:r>
              <a:rPr lang="uk-UA" altLang="uk-UA" sz="1300" b="1">
                <a:solidFill>
                  <a:srgbClr val="263248"/>
                </a:solidFill>
                <a:latin typeface="Exo 2.0"/>
              </a:rPr>
              <a:t>Приладобудівний факультет КПІ ім. Ігоря Сікорського </a:t>
            </a:r>
          </a:p>
          <a:p>
            <a:pPr>
              <a:buClr>
                <a:srgbClr val="C7D3E6"/>
              </a:buClr>
              <a:buSzPts val="2400"/>
            </a:pPr>
            <a:r>
              <a:rPr lang="uk-UA" altLang="uk-UA" sz="1300" b="1">
                <a:solidFill>
                  <a:srgbClr val="263248"/>
                </a:solidFill>
                <a:latin typeface="Exo 2.0"/>
              </a:rPr>
              <a:t>пр. Перемоги, 37, корп.1, кімн.1-209</a:t>
            </a:r>
            <a:br>
              <a:rPr lang="uk-UA" altLang="uk-UA" sz="1300" b="1">
                <a:solidFill>
                  <a:srgbClr val="263248"/>
                </a:solidFill>
                <a:latin typeface="Exo 2.0"/>
              </a:rPr>
            </a:br>
            <a:r>
              <a:rPr lang="uk-UA" altLang="uk-UA" sz="1300" b="1">
                <a:solidFill>
                  <a:srgbClr val="263248"/>
                </a:solidFill>
                <a:latin typeface="Exo 2.0"/>
              </a:rPr>
              <a:t>м.Київ, 03056, Україна</a:t>
            </a:r>
          </a:p>
          <a:p>
            <a:pPr>
              <a:buFont typeface="Arial" charset="0"/>
              <a:buNone/>
            </a:pPr>
            <a:r>
              <a:rPr lang="uk-UA" altLang="uk-UA" sz="1300" b="1">
                <a:solidFill>
                  <a:srgbClr val="263248"/>
                </a:solidFill>
                <a:latin typeface="Exo 2.0"/>
              </a:rPr>
              <a:t>  </a:t>
            </a:r>
            <a:r>
              <a:rPr lang="uk-UA" altLang="uk-UA" sz="1300" b="1">
                <a:solidFill>
                  <a:srgbClr val="F33B81"/>
                </a:solidFill>
                <a:latin typeface="Exo 2.0"/>
              </a:rPr>
              <a:t>Тел. +380 44 204 96 18</a:t>
            </a:r>
          </a:p>
          <a:p>
            <a:pPr>
              <a:buFont typeface="Arial" charset="0"/>
              <a:buNone/>
            </a:pPr>
            <a:r>
              <a:rPr lang="uk-UA" altLang="uk-UA" sz="1300" b="1">
                <a:solidFill>
                  <a:srgbClr val="F33B81"/>
                </a:solidFill>
                <a:latin typeface="Exo 2.0"/>
              </a:rPr>
              <a:t>  Тел. +380 93 700 51 06</a:t>
            </a:r>
          </a:p>
          <a:p>
            <a:pPr>
              <a:buFont typeface="Arial" charset="0"/>
              <a:buNone/>
            </a:pPr>
            <a:r>
              <a:rPr lang="uk-UA" altLang="uk-UA" sz="1300" b="1">
                <a:solidFill>
                  <a:srgbClr val="F33B81"/>
                </a:solidFill>
                <a:latin typeface="Exo 2.0"/>
              </a:rPr>
              <a:t>  </a:t>
            </a:r>
            <a:r>
              <a:rPr lang="en-US" altLang="uk-UA" sz="1300" b="1">
                <a:solidFill>
                  <a:srgbClr val="F33B81"/>
                </a:solidFill>
                <a:latin typeface="Exo 2.0"/>
              </a:rPr>
              <a:t>Email:</a:t>
            </a:r>
            <a:r>
              <a:rPr lang="uk-UA" altLang="uk-UA" sz="1300" b="1">
                <a:solidFill>
                  <a:srgbClr val="F33B81"/>
                </a:solidFill>
                <a:latin typeface="Exo 2.0"/>
              </a:rPr>
              <a:t> </a:t>
            </a:r>
            <a:r>
              <a:rPr lang="en-US" altLang="uk-UA" sz="1300" b="1">
                <a:solidFill>
                  <a:srgbClr val="F33B81"/>
                </a:solidFill>
                <a:latin typeface="Exo 2.0"/>
              </a:rPr>
              <a:t>pbf.kpi@gmail.com </a:t>
            </a:r>
            <a:endParaRPr lang="uk-UA" altLang="uk-UA" sz="1300" b="1">
              <a:solidFill>
                <a:srgbClr val="F33B81"/>
              </a:solidFill>
              <a:latin typeface="Exo 2.0"/>
            </a:endParaRPr>
          </a:p>
          <a:p>
            <a:pPr>
              <a:buFont typeface="Arial" charset="0"/>
              <a:buNone/>
            </a:pPr>
            <a:r>
              <a:rPr lang="en-US" altLang="uk-UA" sz="1300" b="1">
                <a:solidFill>
                  <a:srgbClr val="F33B81"/>
                </a:solidFill>
                <a:latin typeface="Exo 2.0"/>
                <a:hlinkClick r:id="rId6"/>
              </a:rPr>
              <a:t>https://pbf.kpi.ua</a:t>
            </a:r>
            <a:r>
              <a:rPr lang="uk-UA" altLang="uk-UA" sz="1300" b="1">
                <a:solidFill>
                  <a:srgbClr val="F33B81"/>
                </a:solidFill>
                <a:latin typeface="Exo 2.0"/>
              </a:rPr>
              <a:t>      </a:t>
            </a:r>
            <a:r>
              <a:rPr lang="en-US" altLang="uk-UA" sz="1300" b="1" u="sng">
                <a:solidFill>
                  <a:srgbClr val="F33B81"/>
                </a:solidFill>
                <a:latin typeface="Exo 2.0"/>
              </a:rPr>
              <a:t>https://t.me/kpi</a:t>
            </a:r>
            <a:r>
              <a:rPr lang="uk-UA" altLang="uk-UA" sz="1300" b="1" u="sng">
                <a:solidFill>
                  <a:srgbClr val="F33B81"/>
                </a:solidFill>
                <a:latin typeface="Exo 2.0"/>
              </a:rPr>
              <a:t>..</a:t>
            </a:r>
            <a:r>
              <a:rPr lang="en-US" altLang="uk-UA" sz="1300" b="1" u="sng">
                <a:solidFill>
                  <a:srgbClr val="F33B81"/>
                </a:solidFill>
                <a:latin typeface="Exo 2.0"/>
              </a:rPr>
              <a:t>pbf</a:t>
            </a:r>
            <a:r>
              <a:rPr lang="uk-UA" altLang="uk-UA" sz="1300" b="1" u="sng">
                <a:solidFill>
                  <a:srgbClr val="F33B81"/>
                </a:solidFill>
                <a:latin typeface="Exo 2.0"/>
              </a:rPr>
              <a:t>..</a:t>
            </a:r>
            <a:r>
              <a:rPr lang="en-US" altLang="uk-UA" sz="1300" b="1" u="sng">
                <a:solidFill>
                  <a:srgbClr val="F33B81"/>
                </a:solidFill>
                <a:latin typeface="Exo 2.0"/>
              </a:rPr>
              <a:t>abit</a:t>
            </a:r>
            <a:r>
              <a:rPr lang="uk-UA" altLang="uk-UA" sz="1300" b="1">
                <a:solidFill>
                  <a:srgbClr val="F33B81"/>
                </a:solidFill>
                <a:latin typeface="Exo 2.0"/>
              </a:rPr>
              <a:t>       </a:t>
            </a:r>
            <a:r>
              <a:rPr lang="en-US" altLang="uk-UA" sz="1300" b="1">
                <a:solidFill>
                  <a:srgbClr val="F33B81"/>
                </a:solidFill>
                <a:latin typeface="Exo 2.0"/>
              </a:rPr>
              <a:t> </a:t>
            </a:r>
            <a:r>
              <a:rPr lang="en-US" altLang="uk-UA" sz="1300" b="1">
                <a:solidFill>
                  <a:srgbClr val="F33B81"/>
                </a:solidFill>
                <a:latin typeface="Exo 2.0"/>
                <a:hlinkClick r:id="rId7"/>
              </a:rPr>
              <a:t>https://facebook.com/pbf.kpi</a:t>
            </a:r>
            <a:endParaRPr lang="uk-UA" altLang="uk-UA" sz="1300" b="1">
              <a:solidFill>
                <a:srgbClr val="F33B81"/>
              </a:solidFill>
              <a:latin typeface="Exo 2.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328613" y="323850"/>
            <a:ext cx="5513387" cy="706438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290" name="Текст 2"/>
          <p:cNvSpPr txBox="1">
            <a:spLocks noGrp="1"/>
          </p:cNvSpPr>
          <p:nvPr>
            <p:ph type="body" sz="quarter" idx="12"/>
          </p:nvPr>
        </p:nvSpPr>
        <p:spPr>
          <a:xfrm>
            <a:off x="334963" y="1039813"/>
            <a:ext cx="7416800" cy="312737"/>
          </a:xfrm>
        </p:spPr>
        <p:txBody>
          <a:bodyPr/>
          <a:lstStyle/>
          <a:p>
            <a:endParaRPr lang="ru-RU" smtClean="0">
              <a:latin typeface="Exo 2"/>
              <a:cs typeface="Arial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339725" y="1493838"/>
            <a:ext cx="7418388" cy="312737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12292" name="Рисунок 4" descr="Пр_ДВД_13.0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Підзаголовок 2"/>
          <p:cNvSpPr txBox="1">
            <a:spLocks/>
          </p:cNvSpPr>
          <p:nvPr/>
        </p:nvSpPr>
        <p:spPr bwMode="auto">
          <a:xfrm>
            <a:off x="130175" y="2133600"/>
            <a:ext cx="901382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defTabSz="68580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uk-UA" sz="8800" b="1">
                <a:solidFill>
                  <a:schemeClr val="bg1"/>
                </a:solidFill>
                <a:latin typeface="Exo 2.0"/>
              </a:rPr>
              <a:t>Все буде КПІ!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263248"/>
      </a:dk1>
      <a:lt1>
        <a:srgbClr val="FFFFFF"/>
      </a:lt1>
      <a:dk2>
        <a:srgbClr val="434343"/>
      </a:dk2>
      <a:lt2>
        <a:srgbClr val="F3F3F3"/>
      </a:lt2>
      <a:accent1>
        <a:srgbClr val="3F5378"/>
      </a:accent1>
      <a:accent2>
        <a:srgbClr val="263248"/>
      </a:accent2>
      <a:accent3>
        <a:srgbClr val="92A8C8"/>
      </a:accent3>
      <a:accent4>
        <a:srgbClr val="C7D3E6"/>
      </a:accent4>
      <a:accent5>
        <a:srgbClr val="FF9800"/>
      </a:accent5>
      <a:accent6>
        <a:srgbClr val="D26F00"/>
      </a:accent6>
      <a:hlink>
        <a:srgbClr val="3F537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8078</TotalTime>
  <Words>306</Words>
  <Application>Microsoft Office PowerPoint</Application>
  <PresentationFormat>On-screen Show (16:9)</PresentationFormat>
  <Paragraphs>39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Roboto Condensed</vt:lpstr>
      <vt:lpstr>Exo 2</vt:lpstr>
      <vt:lpstr>Exo 2.0</vt:lpstr>
      <vt:lpstr>Calibri</vt:lpstr>
      <vt:lpstr>Roboto Condensed Light</vt:lpstr>
      <vt:lpstr>Salerio template</vt:lpstr>
      <vt:lpstr>Salerio template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ПЕРШОКУРСНИКАМ 2019</dc:title>
  <dc:creator>Volodymyr V</dc:creator>
  <cp:lastModifiedBy>Admin</cp:lastModifiedBy>
  <cp:revision>296</cp:revision>
  <dcterms:modified xsi:type="dcterms:W3CDTF">2021-07-08T19:30:46Z</dcterms:modified>
</cp:coreProperties>
</file>